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91" r:id="rId11"/>
    <p:sldId id="258" r:id="rId12"/>
    <p:sldId id="259" r:id="rId13"/>
    <p:sldId id="261" r:id="rId14"/>
    <p:sldId id="263" r:id="rId15"/>
    <p:sldId id="262" r:id="rId16"/>
    <p:sldId id="264" r:id="rId17"/>
    <p:sldId id="267" r:id="rId18"/>
    <p:sldId id="285" r:id="rId19"/>
    <p:sldId id="268" r:id="rId20"/>
    <p:sldId id="269" r:id="rId21"/>
    <p:sldId id="283" r:id="rId22"/>
    <p:sldId id="287" r:id="rId23"/>
    <p:sldId id="292" r:id="rId24"/>
    <p:sldId id="290" r:id="rId25"/>
    <p:sldId id="278" r:id="rId26"/>
    <p:sldId id="279" r:id="rId27"/>
    <p:sldId id="280" r:id="rId28"/>
    <p:sldId id="289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F9EEB-64A4-45F1-8153-C1A13E810999}" v="1" dt="2020-03-04T16:27:27.221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7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Bergerud" userId="ee487e69e0f443c3" providerId="Windows Live" clId="Web-{3B75C046-BA69-4084-A660-E0A2DCCDB71E}"/>
    <pc:docChg chg="modSld">
      <pc:chgData name="Brandon Bergerud" userId="ee487e69e0f443c3" providerId="Windows Live" clId="Web-{3B75C046-BA69-4084-A660-E0A2DCCDB71E}" dt="2020-03-03T16:08:59.308" v="2" actId="20577"/>
      <pc:docMkLst>
        <pc:docMk/>
      </pc:docMkLst>
      <pc:sldChg chg="modSp">
        <pc:chgData name="Brandon Bergerud" userId="ee487e69e0f443c3" providerId="Windows Live" clId="Web-{3B75C046-BA69-4084-A660-E0A2DCCDB71E}" dt="2020-03-03T16:08:58.324" v="0" actId="20577"/>
        <pc:sldMkLst>
          <pc:docMk/>
          <pc:sldMk cId="9257217" sldId="267"/>
        </pc:sldMkLst>
        <pc:spChg chg="mod">
          <ac:chgData name="Brandon Bergerud" userId="ee487e69e0f443c3" providerId="Windows Live" clId="Web-{3B75C046-BA69-4084-A660-E0A2DCCDB71E}" dt="2020-03-03T16:08:58.324" v="0" actId="20577"/>
          <ac:spMkLst>
            <pc:docMk/>
            <pc:sldMk cId="9257217" sldId="267"/>
            <ac:spMk id="4" creationId="{68FF41B2-8A95-4FD6-B4F5-9667567474D5}"/>
          </ac:spMkLst>
        </pc:spChg>
      </pc:sldChg>
    </pc:docChg>
  </pc:docChgLst>
  <pc:docChgLst>
    <pc:chgData name="Brandon Bergerud" userId="ee487e69e0f443c3" providerId="Windows Live" clId="Web-{D0D8ECB9-8D2D-4908-A4F9-982C007CE11A}"/>
    <pc:docChg chg="addSld modSld sldOrd">
      <pc:chgData name="Brandon Bergerud" userId="ee487e69e0f443c3" providerId="Windows Live" clId="Web-{D0D8ECB9-8D2D-4908-A4F9-982C007CE11A}" dt="2020-03-03T14:47:21.472" v="35" actId="14100"/>
      <pc:docMkLst>
        <pc:docMk/>
      </pc:docMkLst>
      <pc:sldChg chg="ord">
        <pc:chgData name="Brandon Bergerud" userId="ee487e69e0f443c3" providerId="Windows Live" clId="Web-{D0D8ECB9-8D2D-4908-A4F9-982C007CE11A}" dt="2020-03-03T14:44:52.701" v="17"/>
        <pc:sldMkLst>
          <pc:docMk/>
          <pc:sldMk cId="1701626273" sldId="270"/>
        </pc:sldMkLst>
      </pc:sldChg>
      <pc:sldChg chg="ord">
        <pc:chgData name="Brandon Bergerud" userId="ee487e69e0f443c3" providerId="Windows Live" clId="Web-{D0D8ECB9-8D2D-4908-A4F9-982C007CE11A}" dt="2020-03-03T14:44:52.701" v="16"/>
        <pc:sldMkLst>
          <pc:docMk/>
          <pc:sldMk cId="2812809275" sldId="271"/>
        </pc:sldMkLst>
      </pc:sldChg>
      <pc:sldChg chg="ord">
        <pc:chgData name="Brandon Bergerud" userId="ee487e69e0f443c3" providerId="Windows Live" clId="Web-{D0D8ECB9-8D2D-4908-A4F9-982C007CE11A}" dt="2020-03-03T14:44:52.701" v="15"/>
        <pc:sldMkLst>
          <pc:docMk/>
          <pc:sldMk cId="2580584937" sldId="272"/>
        </pc:sldMkLst>
      </pc:sldChg>
      <pc:sldChg chg="ord">
        <pc:chgData name="Brandon Bergerud" userId="ee487e69e0f443c3" providerId="Windows Live" clId="Web-{D0D8ECB9-8D2D-4908-A4F9-982C007CE11A}" dt="2020-03-03T14:44:52.701" v="14"/>
        <pc:sldMkLst>
          <pc:docMk/>
          <pc:sldMk cId="397481351" sldId="273"/>
        </pc:sldMkLst>
      </pc:sldChg>
      <pc:sldChg chg="ord">
        <pc:chgData name="Brandon Bergerud" userId="ee487e69e0f443c3" providerId="Windows Live" clId="Web-{D0D8ECB9-8D2D-4908-A4F9-982C007CE11A}" dt="2020-03-03T14:44:52.685" v="13"/>
        <pc:sldMkLst>
          <pc:docMk/>
          <pc:sldMk cId="552127251" sldId="274"/>
        </pc:sldMkLst>
      </pc:sldChg>
      <pc:sldChg chg="ord">
        <pc:chgData name="Brandon Bergerud" userId="ee487e69e0f443c3" providerId="Windows Live" clId="Web-{D0D8ECB9-8D2D-4908-A4F9-982C007CE11A}" dt="2020-03-03T14:44:52.685" v="12"/>
        <pc:sldMkLst>
          <pc:docMk/>
          <pc:sldMk cId="144538734" sldId="275"/>
        </pc:sldMkLst>
      </pc:sldChg>
      <pc:sldChg chg="ord">
        <pc:chgData name="Brandon Bergerud" userId="ee487e69e0f443c3" providerId="Windows Live" clId="Web-{D0D8ECB9-8D2D-4908-A4F9-982C007CE11A}" dt="2020-03-03T14:44:52.685" v="11"/>
        <pc:sldMkLst>
          <pc:docMk/>
          <pc:sldMk cId="4236084287" sldId="276"/>
        </pc:sldMkLst>
      </pc:sldChg>
      <pc:sldChg chg="ord">
        <pc:chgData name="Brandon Bergerud" userId="ee487e69e0f443c3" providerId="Windows Live" clId="Web-{D0D8ECB9-8D2D-4908-A4F9-982C007CE11A}" dt="2020-03-03T14:44:52.685" v="10"/>
        <pc:sldMkLst>
          <pc:docMk/>
          <pc:sldMk cId="3603573424" sldId="277"/>
        </pc:sldMkLst>
      </pc:sldChg>
      <pc:sldChg chg="modSp new">
        <pc:chgData name="Brandon Bergerud" userId="ee487e69e0f443c3" providerId="Windows Live" clId="Web-{D0D8ECB9-8D2D-4908-A4F9-982C007CE11A}" dt="2020-03-03T14:43:50.339" v="7" actId="20577"/>
        <pc:sldMkLst>
          <pc:docMk/>
          <pc:sldMk cId="1149342543" sldId="290"/>
        </pc:sldMkLst>
        <pc:spChg chg="mod">
          <ac:chgData name="Brandon Bergerud" userId="ee487e69e0f443c3" providerId="Windows Live" clId="Web-{D0D8ECB9-8D2D-4908-A4F9-982C007CE11A}" dt="2020-03-03T14:43:50.339" v="7" actId="20577"/>
          <ac:spMkLst>
            <pc:docMk/>
            <pc:sldMk cId="1149342543" sldId="290"/>
            <ac:spMk id="2" creationId="{98A77BB9-B67D-433C-8D66-138B0CDF9A32}"/>
          </ac:spMkLst>
        </pc:spChg>
      </pc:sldChg>
      <pc:sldChg chg="modSp new">
        <pc:chgData name="Brandon Bergerud" userId="ee487e69e0f443c3" providerId="Windows Live" clId="Web-{D0D8ECB9-8D2D-4908-A4F9-982C007CE11A}" dt="2020-03-03T14:45:22.671" v="19" actId="20577"/>
        <pc:sldMkLst>
          <pc:docMk/>
          <pc:sldMk cId="2668097665" sldId="291"/>
        </pc:sldMkLst>
        <pc:spChg chg="mod">
          <ac:chgData name="Brandon Bergerud" userId="ee487e69e0f443c3" providerId="Windows Live" clId="Web-{D0D8ECB9-8D2D-4908-A4F9-982C007CE11A}" dt="2020-03-03T14:45:22.671" v="19" actId="20577"/>
          <ac:spMkLst>
            <pc:docMk/>
            <pc:sldMk cId="2668097665" sldId="291"/>
            <ac:spMk id="2" creationId="{41E46B7B-8B5F-487A-8543-36F738D46CF8}"/>
          </ac:spMkLst>
        </pc:spChg>
      </pc:sldChg>
      <pc:sldChg chg="addSp delSp modSp new mod setBg">
        <pc:chgData name="Brandon Bergerud" userId="ee487e69e0f443c3" providerId="Windows Live" clId="Web-{D0D8ECB9-8D2D-4908-A4F9-982C007CE11A}" dt="2020-03-03T14:47:21.472" v="35" actId="14100"/>
        <pc:sldMkLst>
          <pc:docMk/>
          <pc:sldMk cId="1055577461" sldId="292"/>
        </pc:sldMkLst>
        <pc:spChg chg="add del">
          <ac:chgData name="Brandon Bergerud" userId="ee487e69e0f443c3" providerId="Windows Live" clId="Web-{D0D8ECB9-8D2D-4908-A4F9-982C007CE11A}" dt="2020-03-03T14:46:46.689" v="25"/>
          <ac:spMkLst>
            <pc:docMk/>
            <pc:sldMk cId="1055577461" sldId="292"/>
            <ac:spMk id="7" creationId="{F3060C83-F051-4F0E-ABAD-AA0DFC48B218}"/>
          </ac:spMkLst>
        </pc:spChg>
        <pc:spChg chg="add del">
          <ac:chgData name="Brandon Bergerud" userId="ee487e69e0f443c3" providerId="Windows Live" clId="Web-{D0D8ECB9-8D2D-4908-A4F9-982C007CE11A}" dt="2020-03-03T14:46:46.689" v="25"/>
          <ac:spMkLst>
            <pc:docMk/>
            <pc:sldMk cId="1055577461" sldId="292"/>
            <ac:spMk id="9" creationId="{83C98ABE-055B-441F-B07E-44F97F083C39}"/>
          </ac:spMkLst>
        </pc:spChg>
        <pc:spChg chg="add del">
          <ac:chgData name="Brandon Bergerud" userId="ee487e69e0f443c3" providerId="Windows Live" clId="Web-{D0D8ECB9-8D2D-4908-A4F9-982C007CE11A}" dt="2020-03-03T14:46:46.689" v="25"/>
          <ac:spMkLst>
            <pc:docMk/>
            <pc:sldMk cId="1055577461" sldId="292"/>
            <ac:spMk id="11" creationId="{29FDB030-9B49-4CED-8CCD-4D99382388AC}"/>
          </ac:spMkLst>
        </pc:spChg>
        <pc:spChg chg="add del">
          <ac:chgData name="Brandon Bergerud" userId="ee487e69e0f443c3" providerId="Windows Live" clId="Web-{D0D8ECB9-8D2D-4908-A4F9-982C007CE11A}" dt="2020-03-03T14:46:46.689" v="25"/>
          <ac:spMkLst>
            <pc:docMk/>
            <pc:sldMk cId="1055577461" sldId="292"/>
            <ac:spMk id="13" creationId="{3783CA14-24A1-485C-8B30-D6A5D87987AD}"/>
          </ac:spMkLst>
        </pc:spChg>
        <pc:spChg chg="add del">
          <ac:chgData name="Brandon Bergerud" userId="ee487e69e0f443c3" providerId="Windows Live" clId="Web-{D0D8ECB9-8D2D-4908-A4F9-982C007CE11A}" dt="2020-03-03T14:46:46.689" v="25"/>
          <ac:spMkLst>
            <pc:docMk/>
            <pc:sldMk cId="1055577461" sldId="292"/>
            <ac:spMk id="15" creationId="{9A97C86A-04D6-40F7-AE84-31AB43E6A846}"/>
          </ac:spMkLst>
        </pc:spChg>
        <pc:spChg chg="add del">
          <ac:chgData name="Brandon Bergerud" userId="ee487e69e0f443c3" providerId="Windows Live" clId="Web-{D0D8ECB9-8D2D-4908-A4F9-982C007CE11A}" dt="2020-03-03T14:46:46.689" v="25"/>
          <ac:spMkLst>
            <pc:docMk/>
            <pc:sldMk cId="1055577461" sldId="292"/>
            <ac:spMk id="17" creationId="{FF9F2414-84E8-453E-B1F3-389FDE8192D9}"/>
          </ac:spMkLst>
        </pc:spChg>
        <pc:spChg chg="add del">
          <ac:chgData name="Brandon Bergerud" userId="ee487e69e0f443c3" providerId="Windows Live" clId="Web-{D0D8ECB9-8D2D-4908-A4F9-982C007CE11A}" dt="2020-03-03T14:46:46.689" v="25"/>
          <ac:spMkLst>
            <pc:docMk/>
            <pc:sldMk cId="1055577461" sldId="292"/>
            <ac:spMk id="19" creationId="{3ECA69A1-7536-43AC-85EF-C7106179F5ED}"/>
          </ac:spMkLst>
        </pc:spChg>
        <pc:picChg chg="add mod">
          <ac:chgData name="Brandon Bergerud" userId="ee487e69e0f443c3" providerId="Windows Live" clId="Web-{D0D8ECB9-8D2D-4908-A4F9-982C007CE11A}" dt="2020-03-03T14:47:21.472" v="35" actId="14100"/>
          <ac:picMkLst>
            <pc:docMk/>
            <pc:sldMk cId="1055577461" sldId="292"/>
            <ac:picMk id="2" creationId="{7EF3BD67-868E-4B3E-8AF7-208CDBA18736}"/>
          </ac:picMkLst>
        </pc:picChg>
      </pc:sldChg>
    </pc:docChg>
  </pc:docChgLst>
  <pc:docChgLst>
    <pc:chgData name="Brandon Bergerud" userId="ee487e69e0f443c3" providerId="LiveId" clId="{29A4FEFE-E85B-4E77-B0D4-B5070D7C2260}"/>
  </pc:docChgLst>
  <pc:docChgLst>
    <pc:chgData name="Brandon Bergerud" userId="ee487e69e0f443c3" providerId="LiveId" clId="{793F9EEB-64A4-45F1-8153-C1A13E810999}"/>
    <pc:docChg chg="modSld">
      <pc:chgData name="Brandon Bergerud" userId="ee487e69e0f443c3" providerId="LiveId" clId="{793F9EEB-64A4-45F1-8153-C1A13E810999}" dt="2020-03-04T16:27:27.221" v="0"/>
      <pc:docMkLst>
        <pc:docMk/>
      </pc:docMkLst>
      <pc:sldChg chg="modTransition">
        <pc:chgData name="Brandon Bergerud" userId="ee487e69e0f443c3" providerId="LiveId" clId="{793F9EEB-64A4-45F1-8153-C1A13E810999}" dt="2020-03-04T16:27:27.221" v="0"/>
        <pc:sldMkLst>
          <pc:docMk/>
          <pc:sldMk cId="1055577461" sldId="292"/>
        </pc:sldMkLst>
      </pc:sldChg>
    </pc:docChg>
  </pc:docChgLst>
  <pc:docChgLst>
    <pc:chgData name="Brandon Bergerud" userId="ee487e69e0f443c3" providerId="LiveId" clId="{9BE324D2-7EFF-4B9E-9357-B8F5EF1846B4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bvgjzW3Xz0?t=16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a/a9/Messier_13_Wide_Field.jpg">
            <a:extLst>
              <a:ext uri="{FF2B5EF4-FFF2-40B4-BE49-F238E27FC236}">
                <a16:creationId xmlns:a16="http://schemas.microsoft.com/office/drawing/2014/main" id="{96EFB6FE-B402-4C21-B7BA-713DA5061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90" y="-1"/>
            <a:ext cx="12247820" cy="777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1612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The HR Diagram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&amp; Globular Clusters</a:t>
            </a: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6B7B-8B5F-487A-8543-36F738D4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2B20E-19D6-471D-8E1A-75B1A910A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9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20E0F-3B4C-4584-B398-CDA1E60B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Stellar Magnitudes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AFC31-3AA3-4530-A378-E50B25A95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defTabSz="457200"/>
            <a:endParaRPr lang="en-US" dirty="0"/>
          </a:p>
          <a:p>
            <a:pPr defTabSz="457200"/>
            <a:endParaRPr lang="en-US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Greek Astronomy</a:t>
            </a:r>
          </a:p>
          <a:p>
            <a:pPr defTabSz="457200"/>
            <a:r>
              <a:rPr lang="en-US" dirty="0"/>
              <a:t>	Hipparchus, 190 – 120 B.C.</a:t>
            </a:r>
          </a:p>
          <a:p>
            <a:pPr defTabSz="457200"/>
            <a:r>
              <a:rPr lang="en-US" dirty="0"/>
              <a:t>	Ptolemy, 100 – 170 A.D.</a:t>
            </a:r>
          </a:p>
          <a:p>
            <a:pPr defTabSz="457200"/>
            <a:endParaRPr lang="en-US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Rank stars based on brightness</a:t>
            </a:r>
          </a:p>
          <a:p>
            <a:pPr defTabSz="457200"/>
            <a:r>
              <a:rPr lang="en-US" dirty="0"/>
              <a:t>	Brightest = 1</a:t>
            </a:r>
            <a:r>
              <a:rPr lang="en-US" baseline="30000" dirty="0"/>
              <a:t>st</a:t>
            </a:r>
            <a:r>
              <a:rPr lang="en-US" dirty="0"/>
              <a:t> Magnitude</a:t>
            </a:r>
          </a:p>
          <a:p>
            <a:pPr defTabSz="457200"/>
            <a:r>
              <a:rPr lang="en-US" dirty="0"/>
              <a:t>	Faintest = 6</a:t>
            </a:r>
            <a:r>
              <a:rPr lang="en-US" baseline="30000" dirty="0"/>
              <a:t>th</a:t>
            </a:r>
            <a:r>
              <a:rPr lang="en-US" dirty="0"/>
              <a:t> Magnitude</a:t>
            </a:r>
          </a:p>
          <a:p>
            <a:pPr defTabSz="457200"/>
            <a:endParaRPr lang="en-US" dirty="0"/>
          </a:p>
        </p:txBody>
      </p:sp>
      <p:pic>
        <p:nvPicPr>
          <p:cNvPr id="5" name="Picture 2" descr="http://www.rocketmime.com/astronomy/ScopeDiagrams/hipparchus.jpg">
            <a:extLst>
              <a:ext uri="{FF2B5EF4-FFF2-40B4-BE49-F238E27FC236}">
                <a16:creationId xmlns:a16="http://schemas.microsoft.com/office/drawing/2014/main" id="{25429D06-DCBD-4FF7-9202-5033DC159B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" b="3790"/>
          <a:stretch>
            <a:fillRect/>
          </a:stretch>
        </p:blipFill>
        <p:spPr bwMode="auto">
          <a:xfrm>
            <a:off x="6644210" y="987425"/>
            <a:ext cx="325015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8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2DF8-CDF3-46F3-8F7D-C9CD2396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Stellar Magnitudes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E0C4E-1C70-4DB9-89C1-0F7D965DA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856264"/>
          </a:xfrm>
        </p:spPr>
        <p:txBody>
          <a:bodyPr>
            <a:noAutofit/>
          </a:bodyPr>
          <a:lstStyle/>
          <a:p>
            <a:pPr defTabSz="457200"/>
            <a:endParaRPr lang="en-US" dirty="0"/>
          </a:p>
          <a:p>
            <a:pPr defTabSz="457200"/>
            <a:endParaRPr lang="en-US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Advantages</a:t>
            </a:r>
          </a:p>
          <a:p>
            <a:pPr defTabSz="457200"/>
            <a:r>
              <a:rPr lang="en-US" dirty="0"/>
              <a:t>	Don’t need to worry about units</a:t>
            </a:r>
          </a:p>
          <a:p>
            <a:pPr defTabSz="457200"/>
            <a:r>
              <a:rPr lang="en-US" dirty="0"/>
              <a:t>	“Easier” to understand</a:t>
            </a:r>
            <a:endParaRPr lang="en-US" sz="1800" dirty="0"/>
          </a:p>
          <a:p>
            <a:pPr defTabSz="457200"/>
            <a:endParaRPr lang="en-US" sz="1800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Disadvantages</a:t>
            </a:r>
          </a:p>
          <a:p>
            <a:pPr defTabSz="457200"/>
            <a:r>
              <a:rPr lang="en-US" dirty="0"/>
              <a:t>	Integer numbers</a:t>
            </a:r>
          </a:p>
          <a:p>
            <a:pPr defTabSz="457200"/>
            <a:r>
              <a:rPr lang="en-US" dirty="0"/>
              <a:t>	Somewhat subjective</a:t>
            </a:r>
          </a:p>
          <a:p>
            <a:pPr defTabSz="457200"/>
            <a:r>
              <a:rPr lang="en-US" dirty="0"/>
              <a:t>	Telescopes + fainter objects</a:t>
            </a:r>
          </a:p>
          <a:p>
            <a:pPr defTabSz="457200"/>
            <a:r>
              <a:rPr lang="en-US" dirty="0"/>
              <a:t>	Filters + non-visible light	</a:t>
            </a:r>
          </a:p>
        </p:txBody>
      </p:sp>
      <p:pic>
        <p:nvPicPr>
          <p:cNvPr id="5" name="Picture 2" descr="http://www.rocketmime.com/astronomy/ScopeDiagrams/hipparchus.jpg">
            <a:extLst>
              <a:ext uri="{FF2B5EF4-FFF2-40B4-BE49-F238E27FC236}">
                <a16:creationId xmlns:a16="http://schemas.microsoft.com/office/drawing/2014/main" id="{6735A3F2-B5E2-43B9-8C6F-71084BCD37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" b="3790"/>
          <a:stretch>
            <a:fillRect/>
          </a:stretch>
        </p:blipFill>
        <p:spPr bwMode="auto">
          <a:xfrm>
            <a:off x="6644210" y="987425"/>
            <a:ext cx="325015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05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492D-5B9E-46B7-ACC3-3A0D9020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Apparent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6B9B6A3-2948-46A5-956E-9BB54BA3DFE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Need a more precise definition</a:t>
                </a:r>
              </a:p>
              <a:p>
                <a:pPr defTabSz="457200"/>
                <a:endParaRPr lang="en-US" i="1" dirty="0">
                  <a:latin typeface="Cambria Math" panose="02040503050406030204" pitchFamily="18" charset="0"/>
                </a:endParaRPr>
              </a:p>
              <a:p>
                <a:pPr defTabSz="457200"/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−5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  <a:p>
                <a:pPr defTabSz="457200"/>
                <a:endParaRPr lang="en-US" dirty="0"/>
              </a:p>
              <a:p>
                <a:pPr defTabSz="457200"/>
                <a:endParaRPr lang="en-US" dirty="0"/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source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magnitude</m:t>
                    </m:r>
                  </m:oMath>
                </a14:m>
                <a:endParaRPr lang="en-US" dirty="0"/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reference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magnitude</m:t>
                    </m:r>
                  </m:oMath>
                </a14:m>
                <a:endParaRPr lang="en-US" dirty="0"/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reference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flux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brightness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source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flux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6B9B6A3-2948-46A5-956E-9BB54BA3D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5/5b/Lyra_IAU.svg/2000px-Lyra_IAU.svg.png">
            <a:extLst>
              <a:ext uri="{FF2B5EF4-FFF2-40B4-BE49-F238E27FC236}">
                <a16:creationId xmlns:a16="http://schemas.microsoft.com/office/drawing/2014/main" id="{B31E5919-4B01-47C9-8DFC-7937DAF81B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579" y="987425"/>
            <a:ext cx="529741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951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492D-5B9E-46B7-ACC3-3A0D9020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Apparent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6B9B6A3-2948-46A5-956E-9BB54BA3DFE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Autofit/>
              </a:bodyPr>
              <a:lstStyle/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For filters, same definition</a:t>
                </a:r>
              </a:p>
              <a:p>
                <a:pPr defTabSz="457200"/>
                <a:endParaRPr lang="en-US" i="1" dirty="0">
                  <a:latin typeface="Cambria Math" panose="02040503050406030204" pitchFamily="18" charset="0"/>
                </a:endParaRPr>
              </a:p>
              <a:p>
                <a:pPr defTabSz="457200"/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−5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  <a:p>
                <a:pPr defTabSz="457200"/>
                <a:endParaRPr lang="en-US" dirty="0"/>
              </a:p>
              <a:p>
                <a:pPr defTabSz="457200"/>
                <a:endParaRPr lang="en-US" dirty="0"/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source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magnitude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band</m:t>
                    </m:r>
                  </m:oMath>
                </a14:m>
                <a:r>
                  <a:rPr lang="en-US" dirty="0"/>
                  <a:t> </a:t>
                </a:r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reference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magnitude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band</m:t>
                    </m:r>
                  </m:oMath>
                </a14:m>
                <a:endParaRPr lang="en-US" dirty="0"/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reference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flux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band</m:t>
                    </m:r>
                  </m:oMath>
                </a14:m>
                <a:endParaRPr lang="en-US" dirty="0"/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source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flux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band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6B9B6A3-2948-46A5-956E-9BB54BA3D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689AC0-A9C5-4336-AC6A-9CD07EC79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187719"/>
            <a:ext cx="6172200" cy="2473036"/>
          </a:xfrm>
        </p:spPr>
      </p:pic>
    </p:spTree>
    <p:extLst>
      <p:ext uri="{BB962C8B-B14F-4D97-AF65-F5344CB8AC3E}">
        <p14:creationId xmlns:p14="http://schemas.microsoft.com/office/powerpoint/2010/main" val="3429380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492D-5B9E-46B7-ACC3-3A0D9020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Apparent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6B9B6A3-2948-46A5-956E-9BB54BA3DFE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For filters, same definition</a:t>
                </a:r>
              </a:p>
              <a:p>
                <a:pPr defTabSz="457200"/>
                <a:endParaRPr lang="en-US" i="1" dirty="0">
                  <a:latin typeface="Cambria Math" panose="02040503050406030204" pitchFamily="18" charset="0"/>
                </a:endParaRPr>
              </a:p>
              <a:p>
                <a:pPr defTabSz="457200"/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−5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  <a:p>
                <a:pPr defTabSz="457200"/>
                <a:endParaRPr lang="en-US" dirty="0"/>
              </a:p>
              <a:p>
                <a:pPr defTabSz="457200"/>
                <a:endParaRPr lang="en-US" dirty="0"/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source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magnitude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band</m:t>
                    </m:r>
                  </m:oMath>
                </a14:m>
                <a:r>
                  <a:rPr lang="en-US" dirty="0"/>
                  <a:t> </a:t>
                </a:r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reference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magnitude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band</m:t>
                    </m:r>
                  </m:oMath>
                </a14:m>
                <a:endParaRPr lang="en-US" dirty="0"/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reference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flux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band</m:t>
                    </m:r>
                  </m:oMath>
                </a14:m>
                <a:endParaRPr lang="en-US" dirty="0"/>
              </a:p>
              <a:p>
                <a:pPr defTabSz="457200"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source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flux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band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6B9B6A3-2948-46A5-956E-9BB54BA3D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689AC0-A9C5-4336-AC6A-9CD07EC79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187719"/>
            <a:ext cx="6172200" cy="2473036"/>
          </a:xfrm>
        </p:spPr>
      </p:pic>
    </p:spTree>
    <p:extLst>
      <p:ext uri="{BB962C8B-B14F-4D97-AF65-F5344CB8AC3E}">
        <p14:creationId xmlns:p14="http://schemas.microsoft.com/office/powerpoint/2010/main" val="415249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BF16-1732-460A-85DB-1345E9D2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Absolute Magnitude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21BC50-4584-40B8-A66F-FE9202491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37" y="2352675"/>
            <a:ext cx="5215587" cy="274183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1296AD0-3163-4DF0-BEEA-A17734EE5C1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Need a way to represent the intrinsic brightness of a star</a:t>
                </a:r>
                <a:endParaRPr lang="en-US" dirty="0"/>
              </a:p>
              <a:p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Absolute magnitude</a:t>
                </a:r>
              </a:p>
              <a:p>
                <a:pPr marL="457200" indent="-457200" defTabSz="457200"/>
                <a:r>
                  <a:rPr lang="en-US" dirty="0"/>
                  <a:t>	Apparent magnitude if object was 10 pc away</a:t>
                </a:r>
              </a:p>
              <a:p>
                <a:endParaRPr lang="en-US" dirty="0"/>
              </a:p>
              <a:p>
                <a:pPr marL="36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−5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6900"/>
                <a:endParaRPr lang="en-US" dirty="0"/>
              </a:p>
              <a:p>
                <a:pPr marL="36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−5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𝑝𝑐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1296AD0-3163-4DF0-BEEA-A17734EE5C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314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9E3D-B9D3-4005-BD2F-F4CEF4BF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HR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F41B2-8A95-4FD6-B4F5-966756747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defTabSz="457200"/>
            <a:endParaRPr lang="en-US" dirty="0"/>
          </a:p>
          <a:p>
            <a:pPr defTabSz="457200"/>
            <a:endParaRPr lang="en-US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Ejnar Hertzsprung &amp; Henry Russell</a:t>
            </a:r>
          </a:p>
          <a:p>
            <a:pPr defTabSz="457200"/>
            <a:r>
              <a:rPr lang="en-US" dirty="0"/>
              <a:t>	1910 – Temperature vs Brightness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Main Sequence</a:t>
            </a:r>
          </a:p>
          <a:p>
            <a:pPr defTabSz="457200"/>
            <a:r>
              <a:rPr lang="en-US" dirty="0"/>
              <a:t>	Most common</a:t>
            </a:r>
          </a:p>
          <a:p>
            <a:pPr defTabSz="457200"/>
            <a:r>
              <a:rPr lang="en-US" dirty="0"/>
              <a:t>	Hydrogen fusion in core</a:t>
            </a:r>
          </a:p>
          <a:p>
            <a:pPr defTabSz="457200"/>
            <a:endParaRPr lang="en-US" dirty="0"/>
          </a:p>
          <a:p>
            <a:pPr defTabSz="457200"/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5DD45B-D2D3-45FD-A977-5F012523F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09" y="987425"/>
            <a:ext cx="5823357" cy="4873625"/>
          </a:xfrm>
        </p:spPr>
      </p:pic>
    </p:spTree>
    <p:extLst>
      <p:ext uri="{BB962C8B-B14F-4D97-AF65-F5344CB8AC3E}">
        <p14:creationId xmlns:p14="http://schemas.microsoft.com/office/powerpoint/2010/main" val="9257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9E3D-B9D3-4005-BD2F-F4CEF4BF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Luminosity Classes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F41B2-8A95-4FD6-B4F5-966756747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defTabSz="457200"/>
            <a:endParaRPr lang="en-US" sz="1800" dirty="0"/>
          </a:p>
          <a:p>
            <a:pPr defTabSz="457200"/>
            <a:endParaRPr lang="en-US" sz="1800" dirty="0"/>
          </a:p>
          <a:p>
            <a:pPr defTabSz="457200"/>
            <a:r>
              <a:rPr lang="en-US" sz="1800" dirty="0"/>
              <a:t>0	</a:t>
            </a:r>
            <a:r>
              <a:rPr lang="en-US" sz="1800" dirty="0">
                <a:solidFill>
                  <a:schemeClr val="accent2"/>
                </a:solidFill>
              </a:rPr>
              <a:t>Hypergiants</a:t>
            </a:r>
          </a:p>
          <a:p>
            <a:pPr defTabSz="457200"/>
            <a:r>
              <a:rPr lang="en-US" sz="1800" dirty="0"/>
              <a:t>I	</a:t>
            </a:r>
            <a:r>
              <a:rPr lang="en-US" sz="1800" dirty="0" err="1">
                <a:solidFill>
                  <a:schemeClr val="accent2"/>
                </a:solidFill>
              </a:rPr>
              <a:t>Supergiants</a:t>
            </a:r>
            <a:endParaRPr lang="en-US" sz="1800" dirty="0">
              <a:solidFill>
                <a:schemeClr val="accent2"/>
              </a:solidFill>
            </a:endParaRPr>
          </a:p>
          <a:p>
            <a:pPr defTabSz="457200"/>
            <a:r>
              <a:rPr lang="en-US" sz="1800" dirty="0"/>
              <a:t>II	</a:t>
            </a:r>
            <a:r>
              <a:rPr lang="en-US" sz="1800" dirty="0">
                <a:solidFill>
                  <a:schemeClr val="accent2"/>
                </a:solidFill>
              </a:rPr>
              <a:t>Bright Giants</a:t>
            </a:r>
          </a:p>
          <a:p>
            <a:pPr defTabSz="457200"/>
            <a:r>
              <a:rPr lang="en-US" sz="1800" dirty="0"/>
              <a:t>III	</a:t>
            </a:r>
            <a:r>
              <a:rPr lang="en-US" sz="1800" dirty="0">
                <a:solidFill>
                  <a:schemeClr val="accent2"/>
                </a:solidFill>
              </a:rPr>
              <a:t>Giants</a:t>
            </a:r>
          </a:p>
          <a:p>
            <a:pPr defTabSz="457200"/>
            <a:r>
              <a:rPr lang="en-US" sz="1800" dirty="0"/>
              <a:t>IV	</a:t>
            </a:r>
            <a:r>
              <a:rPr lang="en-US" sz="1800" dirty="0">
                <a:solidFill>
                  <a:schemeClr val="accent2"/>
                </a:solidFill>
              </a:rPr>
              <a:t>Sub-Giants</a:t>
            </a:r>
          </a:p>
          <a:p>
            <a:pPr defTabSz="457200"/>
            <a:r>
              <a:rPr lang="en-US" sz="1800" dirty="0"/>
              <a:t>V	</a:t>
            </a:r>
            <a:r>
              <a:rPr lang="en-US" sz="1800" dirty="0">
                <a:solidFill>
                  <a:schemeClr val="accent2"/>
                </a:solidFill>
              </a:rPr>
              <a:t>Main Sequence</a:t>
            </a:r>
          </a:p>
          <a:p>
            <a:pPr defTabSz="457200"/>
            <a:r>
              <a:rPr lang="en-US" sz="1800" dirty="0"/>
              <a:t>VI	</a:t>
            </a:r>
            <a:r>
              <a:rPr lang="en-US" sz="1800" dirty="0" err="1">
                <a:solidFill>
                  <a:schemeClr val="accent2"/>
                </a:solidFill>
              </a:rPr>
              <a:t>Subdwarfs</a:t>
            </a:r>
            <a:r>
              <a:rPr lang="en-US" sz="1800" dirty="0"/>
              <a:t> </a:t>
            </a:r>
          </a:p>
          <a:p>
            <a:pPr defTabSz="457200"/>
            <a:r>
              <a:rPr lang="en-US" sz="1800" dirty="0"/>
              <a:t>VII	</a:t>
            </a:r>
            <a:r>
              <a:rPr lang="en-US" sz="1800" dirty="0">
                <a:solidFill>
                  <a:schemeClr val="accent2"/>
                </a:solidFill>
              </a:rPr>
              <a:t>White Dwarfs</a:t>
            </a:r>
          </a:p>
          <a:p>
            <a:pPr defTabSz="457200"/>
            <a:endParaRPr lang="en-US" sz="1800" dirty="0"/>
          </a:p>
          <a:p>
            <a:pPr defTabSz="457200"/>
            <a:endParaRPr lang="en-US" sz="1800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7CFEF43-7D92-46AE-B8CD-B937EFF1D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11" y="987425"/>
            <a:ext cx="4265754" cy="4873625"/>
          </a:xfrm>
        </p:spPr>
      </p:pic>
    </p:spTree>
    <p:extLst>
      <p:ext uri="{BB962C8B-B14F-4D97-AF65-F5344CB8AC3E}">
        <p14:creationId xmlns:p14="http://schemas.microsoft.com/office/powerpoint/2010/main" val="234980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1B8B2-B6C7-4FF1-9052-B4E240A3F0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31" y="0"/>
            <a:ext cx="9946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41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B3BD-450B-4EF8-8FCB-C799FFC20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Which star is hottest?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8D119-CC4A-48D8-9656-A404FD31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 G5 main sequence star</a:t>
            </a:r>
          </a:p>
          <a:p>
            <a:endParaRPr lang="en-US" dirty="0"/>
          </a:p>
          <a:p>
            <a:r>
              <a:rPr lang="en-US" dirty="0"/>
              <a:t>a K2 supergiant</a:t>
            </a:r>
          </a:p>
          <a:p>
            <a:endParaRPr lang="en-US" dirty="0"/>
          </a:p>
          <a:p>
            <a:r>
              <a:rPr lang="en-US" dirty="0"/>
              <a:t>an F3 main sequence star</a:t>
            </a:r>
          </a:p>
          <a:p>
            <a:endParaRPr lang="en-US" dirty="0"/>
          </a:p>
          <a:p>
            <a:r>
              <a:rPr lang="en-US" dirty="0"/>
              <a:t>an F8 horizontal branch giant</a:t>
            </a:r>
          </a:p>
          <a:p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D4AE8ED-14A1-4F73-93F1-F838F9877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86" y="987425"/>
            <a:ext cx="4671803" cy="4873625"/>
          </a:xfrm>
        </p:spPr>
      </p:pic>
    </p:spTree>
    <p:extLst>
      <p:ext uri="{BB962C8B-B14F-4D97-AF65-F5344CB8AC3E}">
        <p14:creationId xmlns:p14="http://schemas.microsoft.com/office/powerpoint/2010/main" val="1701626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upload.wikimedia.org/wikipedia/commons/thumb/a/aa/Rho_Cassiopeiae_Sol_VY_Canis_Majoris.png/1920px-Rho_Cassiopeiae_Sol_VY_Canis_Majoris.png">
            <a:extLst>
              <a:ext uri="{FF2B5EF4-FFF2-40B4-BE49-F238E27FC236}">
                <a16:creationId xmlns:a16="http://schemas.microsoft.com/office/drawing/2014/main" id="{DDD58248-9221-4254-8B39-1C7FE6C2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3375"/>
            <a:ext cx="12395200" cy="892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49591D-2708-4010-A5D5-227140EC10FB}"/>
              </a:ext>
            </a:extLst>
          </p:cNvPr>
          <p:cNvSpPr txBox="1"/>
          <p:nvPr/>
        </p:nvSpPr>
        <p:spPr>
          <a:xfrm>
            <a:off x="8831943" y="2017485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VY </a:t>
            </a:r>
            <a:r>
              <a:rPr lang="en-US" dirty="0" err="1">
                <a:solidFill>
                  <a:schemeClr val="bg1"/>
                </a:solidFill>
              </a:rPr>
              <a:t>Canis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Majoris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CFC8A-4A6B-4A84-B257-6D520B9A651F}"/>
              </a:ext>
            </a:extLst>
          </p:cNvPr>
          <p:cNvSpPr txBox="1"/>
          <p:nvPr/>
        </p:nvSpPr>
        <p:spPr>
          <a:xfrm>
            <a:off x="5481699" y="296091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Betelgeuse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F9A3EF-6019-48C1-8AAB-C5301F2E0587}"/>
              </a:ext>
            </a:extLst>
          </p:cNvPr>
          <p:cNvSpPr txBox="1"/>
          <p:nvPr/>
        </p:nvSpPr>
        <p:spPr>
          <a:xfrm>
            <a:off x="3476172" y="4606504"/>
            <a:ext cx="156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Rho 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Cassiopeiae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E48B7-4129-4D13-814F-13E2370AFF21}"/>
              </a:ext>
            </a:extLst>
          </p:cNvPr>
          <p:cNvSpPr txBox="1"/>
          <p:nvPr/>
        </p:nvSpPr>
        <p:spPr>
          <a:xfrm>
            <a:off x="2477716" y="2591582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Pistol Star</a:t>
            </a:r>
          </a:p>
        </p:txBody>
      </p:sp>
    </p:spTree>
    <p:extLst>
      <p:ext uri="{BB962C8B-B14F-4D97-AF65-F5344CB8AC3E}">
        <p14:creationId xmlns:p14="http://schemas.microsoft.com/office/powerpoint/2010/main" val="94821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B5B1-E6F7-4AA4-9103-2C6DE74F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Stellar Outflows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9B9171-68A2-45DF-85F7-3F49F50BC4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03" y="1825625"/>
            <a:ext cx="4684794" cy="435133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870F04-2428-4FFD-B032-72E310E9BF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203" y="1825625"/>
            <a:ext cx="4358567" cy="435431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22B654-5C94-4986-8CEF-216CDF7DBAF9}"/>
              </a:ext>
            </a:extLst>
          </p:cNvPr>
          <p:cNvSpPr/>
          <p:nvPr/>
        </p:nvSpPr>
        <p:spPr>
          <a:xfrm>
            <a:off x="2426962" y="6176963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VY </a:t>
            </a:r>
            <a:r>
              <a:rPr lang="en-US" dirty="0" err="1"/>
              <a:t>Canis</a:t>
            </a:r>
            <a:r>
              <a:rPr lang="en-US" dirty="0"/>
              <a:t> </a:t>
            </a:r>
            <a:r>
              <a:rPr lang="en-US" dirty="0" err="1"/>
              <a:t>Majoris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02DC56-4421-4A8B-8C16-355213FE47AD}"/>
              </a:ext>
            </a:extLst>
          </p:cNvPr>
          <p:cNvSpPr/>
          <p:nvPr/>
        </p:nvSpPr>
        <p:spPr>
          <a:xfrm>
            <a:off x="8081446" y="6176963"/>
            <a:ext cx="1366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Eta Carina</a:t>
            </a:r>
          </a:p>
        </p:txBody>
      </p:sp>
    </p:spTree>
    <p:extLst>
      <p:ext uri="{BB962C8B-B14F-4D97-AF65-F5344CB8AC3E}">
        <p14:creationId xmlns:p14="http://schemas.microsoft.com/office/powerpoint/2010/main" val="3674964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87843-2DD4-4BCB-BC12-BB75B258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Spectral Types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C3DA18-5450-4BAF-B097-4317F80F2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67" y="987425"/>
            <a:ext cx="4855641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2E1BF-9BE4-4883-ACBA-06C661A5F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1849"/>
            <a:ext cx="3932237" cy="439329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1800" dirty="0">
                <a:solidFill>
                  <a:schemeClr val="accent2"/>
                </a:solidFill>
              </a:rPr>
              <a:t>Temperature classification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sz="1800" dirty="0">
                <a:solidFill>
                  <a:schemeClr val="accent2"/>
                </a:solidFill>
              </a:rPr>
              <a:t>Mnemonics</a:t>
            </a:r>
          </a:p>
          <a:p>
            <a:pPr marL="457200" defTabSz="457200"/>
            <a:r>
              <a:rPr lang="en-US" i="1" dirty="0"/>
              <a:t>O be a fine girl/guy kiss me</a:t>
            </a:r>
          </a:p>
          <a:p>
            <a:pPr marL="457200" defTabSz="457200"/>
            <a:endParaRPr lang="en-US" i="1" dirty="0"/>
          </a:p>
          <a:p>
            <a:pPr marL="457200" defTabSz="457200"/>
            <a:r>
              <a:rPr lang="en-US" i="1" dirty="0"/>
              <a:t>Over by Australia farmers give kangaroos money</a:t>
            </a:r>
          </a:p>
          <a:p>
            <a:pPr marL="457200" defTabSz="457200"/>
            <a:endParaRPr lang="en-US" i="1" dirty="0"/>
          </a:p>
          <a:p>
            <a:pPr marL="457200" defTabSz="457200"/>
            <a:r>
              <a:rPr lang="en-US" i="1" dirty="0"/>
              <a:t>O boy an F grade kills me</a:t>
            </a:r>
          </a:p>
          <a:p>
            <a:pPr marL="457200" defTabSz="457200"/>
            <a:endParaRPr lang="en-US" i="1" dirty="0"/>
          </a:p>
          <a:p>
            <a:pPr marL="457200" defTabSz="457200"/>
            <a:r>
              <a:rPr lang="en-US" i="1" dirty="0"/>
              <a:t>Only boring astronomers find gratitude knowing mnemonics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04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7EF3BD67-868E-4B3E-8AF7-208CDBA1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90" y="529"/>
            <a:ext cx="9976619" cy="685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77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7BB9-B67D-433C-8D66-138B0CDF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80C0E-A1D8-451F-9B0D-FD11665D1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42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4AFD-AD39-4395-9552-A04CB4B97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Globular Clusters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A9D3E-55D6-4007-879C-8E5166A93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defTabSz="457200"/>
            <a:endParaRPr lang="en-US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Very dense collection of stars gravitationally bound together</a:t>
            </a:r>
            <a:endParaRPr lang="en-US" sz="1800" dirty="0"/>
          </a:p>
          <a:p>
            <a:pPr defTabSz="457200"/>
            <a:endParaRPr lang="en-US" dirty="0"/>
          </a:p>
          <a:p>
            <a:pPr defTabSz="457200"/>
            <a:r>
              <a:rPr lang="en-US" dirty="0"/>
              <a:t>Found in galaxy halos</a:t>
            </a:r>
          </a:p>
          <a:p>
            <a:pPr defTabSz="457200"/>
            <a:r>
              <a:rPr lang="en-US" dirty="0"/>
              <a:t>	Milky Way ~ 150</a:t>
            </a:r>
          </a:p>
          <a:p>
            <a:pPr defTabSz="457200"/>
            <a:r>
              <a:rPr lang="en-US" dirty="0"/>
              <a:t>	Andromeda ~ 500</a:t>
            </a:r>
          </a:p>
          <a:p>
            <a:pPr defTabSz="457200"/>
            <a:endParaRPr lang="en-US" dirty="0"/>
          </a:p>
          <a:p>
            <a:pPr defTabSz="457200"/>
            <a:r>
              <a:rPr lang="en-US" dirty="0"/>
              <a:t>Stars of different sizes and masses</a:t>
            </a:r>
          </a:p>
          <a:p>
            <a:pPr defTabSz="457200"/>
            <a:endParaRPr lang="en-US" dirty="0"/>
          </a:p>
          <a:p>
            <a:pPr defTabSz="457200"/>
            <a:r>
              <a:rPr lang="en-US" dirty="0"/>
              <a:t>Stars are roughly the same age and the same distance away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5C70334-2C24-4DA7-8025-82E74A491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51" y="-79683"/>
            <a:ext cx="5352350" cy="3568233"/>
          </a:xfrm>
        </p:spPr>
      </p:pic>
      <p:pic>
        <p:nvPicPr>
          <p:cNvPr id="1026" name="Picture 2" descr="https://steemitimages.com/DQmc2srRqH1Gcb4zCQXm5MFQ9RTSmW19592nK2dKGdGoLkp/Milky-Way-Galaxy-structure.jpg">
            <a:extLst>
              <a:ext uri="{FF2B5EF4-FFF2-40B4-BE49-F238E27FC236}">
                <a16:creationId xmlns:a16="http://schemas.microsoft.com/office/drawing/2014/main" id="{9812D771-6B29-4488-8757-6B799B2C3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51" y="3159596"/>
            <a:ext cx="5352350" cy="369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12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4AFD-AD39-4395-9552-A04CB4B97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Globular Clusters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A9D3E-55D6-4007-879C-8E5166A93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defTabSz="457200"/>
            <a:endParaRPr lang="en-US" dirty="0"/>
          </a:p>
          <a:p>
            <a:pPr defTabSz="457200"/>
            <a:endParaRPr lang="en-US" dirty="0">
              <a:solidFill>
                <a:schemeClr val="accent2"/>
              </a:solidFill>
            </a:endParaRPr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HR Diagram</a:t>
            </a:r>
          </a:p>
          <a:p>
            <a:pPr marL="457200" defTabSz="457200"/>
            <a:r>
              <a:rPr lang="en-US" dirty="0"/>
              <a:t>Shape gives insight into stellar evolution</a:t>
            </a:r>
          </a:p>
          <a:p>
            <a:pPr marL="457200" defTabSz="457200"/>
            <a:endParaRPr lang="en-US" dirty="0"/>
          </a:p>
          <a:p>
            <a:pPr defTabSz="457200"/>
            <a:r>
              <a:rPr lang="en-US" sz="1800" dirty="0">
                <a:solidFill>
                  <a:schemeClr val="accent2"/>
                </a:solidFill>
              </a:rPr>
              <a:t>Main Sequence Turnoff Point</a:t>
            </a:r>
          </a:p>
          <a:p>
            <a:pPr defTabSz="457200"/>
            <a:r>
              <a:rPr lang="en-US" dirty="0"/>
              <a:t>	Determine the spectral type</a:t>
            </a:r>
          </a:p>
          <a:p>
            <a:pPr marL="457200" defTabSz="457200"/>
            <a:r>
              <a:rPr lang="en-US" dirty="0"/>
              <a:t>Determine the age from main sequence lifetimes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77EDAF2-3670-403C-AB99-8102F13AC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3A4C30-A540-494A-8FC1-C98AE9B2020F}"/>
              </a:ext>
            </a:extLst>
          </p:cNvPr>
          <p:cNvSpPr/>
          <p:nvPr/>
        </p:nvSpPr>
        <p:spPr>
          <a:xfrm>
            <a:off x="6120301" y="6009306"/>
            <a:ext cx="4297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u="sng" dirty="0">
                <a:solidFill>
                  <a:schemeClr val="accent2"/>
                </a:solidFill>
                <a:hlinkClick r:id="rId3"/>
              </a:rPr>
              <a:t>https://youtu.be/wbvgjzW3Xz0?t=16s</a:t>
            </a:r>
            <a:endParaRPr lang="en-US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75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EE8E-CD3F-4746-B560-CDF34683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Stellar Evolution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D9E558-BDB4-4585-8B6F-E2E38D5D2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62" y="909411"/>
            <a:ext cx="5204052" cy="52040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F3331-F971-4F84-BDEE-7CF6579F6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1849"/>
            <a:ext cx="3932237" cy="3899807"/>
          </a:xfrm>
        </p:spPr>
        <p:txBody>
          <a:bodyPr>
            <a:normAutofit lnSpcReduction="10000"/>
          </a:bodyPr>
          <a:lstStyle/>
          <a:p>
            <a:pPr defTabSz="457200"/>
            <a:endParaRPr lang="en-US" dirty="0">
              <a:solidFill>
                <a:srgbClr val="92D050"/>
              </a:solidFill>
            </a:endParaRPr>
          </a:p>
          <a:p>
            <a:pPr defTabSz="457200"/>
            <a:r>
              <a:rPr lang="en-US" dirty="0">
                <a:solidFill>
                  <a:schemeClr val="accent2"/>
                </a:solidFill>
              </a:rPr>
              <a:t>Hydrogen fusion in core</a:t>
            </a:r>
          </a:p>
          <a:p>
            <a:pPr defTabSz="457200"/>
            <a:r>
              <a:rPr lang="en-US" dirty="0"/>
              <a:t>	</a:t>
            </a:r>
            <a:r>
              <a:rPr lang="en-US" dirty="0">
                <a:solidFill>
                  <a:srgbClr val="92D050"/>
                </a:solidFill>
              </a:rPr>
              <a:t>Main Sequence</a:t>
            </a:r>
          </a:p>
          <a:p>
            <a:pPr defTabSz="457200"/>
            <a:endParaRPr lang="en-US" dirty="0"/>
          </a:p>
          <a:p>
            <a:pPr defTabSz="457200"/>
            <a:r>
              <a:rPr lang="en-US" dirty="0">
                <a:solidFill>
                  <a:schemeClr val="accent2"/>
                </a:solidFill>
              </a:rPr>
              <a:t>Core fusion ceases; continues in shell</a:t>
            </a:r>
          </a:p>
          <a:p>
            <a:pPr defTabSz="457200"/>
            <a:r>
              <a:rPr lang="en-US" dirty="0"/>
              <a:t>	Inert helium core (</a:t>
            </a:r>
            <a:r>
              <a:rPr lang="en-US" i="1" dirty="0"/>
              <a:t>T</a:t>
            </a:r>
            <a:r>
              <a:rPr lang="en-US" dirty="0"/>
              <a:t> too low)	</a:t>
            </a:r>
          </a:p>
          <a:p>
            <a:pPr defTabSz="457200"/>
            <a:r>
              <a:rPr lang="en-US" dirty="0"/>
              <a:t>	Shells expand, increasing size</a:t>
            </a:r>
          </a:p>
          <a:p>
            <a:pPr defTabSz="457200"/>
            <a:r>
              <a:rPr lang="en-US" dirty="0"/>
              <a:t>	</a:t>
            </a:r>
            <a:r>
              <a:rPr lang="en-US" dirty="0">
                <a:solidFill>
                  <a:srgbClr val="92D050"/>
                </a:solidFill>
              </a:rPr>
              <a:t>Red Giant Branch</a:t>
            </a:r>
          </a:p>
          <a:p>
            <a:pPr defTabSz="457200"/>
            <a:endParaRPr lang="en-US" dirty="0"/>
          </a:p>
          <a:p>
            <a:pPr defTabSz="457200"/>
            <a:r>
              <a:rPr lang="en-US" dirty="0">
                <a:solidFill>
                  <a:schemeClr val="accent2"/>
                </a:solidFill>
              </a:rPr>
              <a:t>Helium Flash</a:t>
            </a:r>
          </a:p>
          <a:p>
            <a:pPr defTabSz="457200"/>
            <a:r>
              <a:rPr lang="en-US" dirty="0"/>
              <a:t>	Core temperature increases</a:t>
            </a:r>
          </a:p>
          <a:p>
            <a:pPr defTabSz="457200"/>
            <a:r>
              <a:rPr lang="en-US" dirty="0"/>
              <a:t>	Helium fusion triggered</a:t>
            </a:r>
          </a:p>
          <a:p>
            <a:pPr defTabSz="457200"/>
            <a:r>
              <a:rPr lang="en-US" dirty="0"/>
              <a:t>	Pressure, luminosity drop</a:t>
            </a:r>
          </a:p>
          <a:p>
            <a:pPr defTabSz="457200"/>
            <a:r>
              <a:rPr lang="en-US" dirty="0"/>
              <a:t>	</a:t>
            </a:r>
            <a:r>
              <a:rPr lang="en-US" dirty="0">
                <a:solidFill>
                  <a:srgbClr val="92D050"/>
                </a:solidFill>
              </a:rPr>
              <a:t>Horizontal Branch / Red Clump</a:t>
            </a:r>
          </a:p>
        </p:txBody>
      </p:sp>
    </p:spTree>
    <p:extLst>
      <p:ext uri="{BB962C8B-B14F-4D97-AF65-F5344CB8AC3E}">
        <p14:creationId xmlns:p14="http://schemas.microsoft.com/office/powerpoint/2010/main" val="34770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EE8E-CD3F-4746-B560-CDF34683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Stellar Evolution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F3331-F971-4F84-BDEE-7CF6579F6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1849"/>
            <a:ext cx="3932237" cy="3899807"/>
          </a:xfrm>
        </p:spPr>
        <p:txBody>
          <a:bodyPr>
            <a:normAutofit lnSpcReduction="10000"/>
          </a:bodyPr>
          <a:lstStyle/>
          <a:p>
            <a:pPr defTabSz="457200"/>
            <a:endParaRPr lang="en-US" dirty="0">
              <a:solidFill>
                <a:srgbClr val="92D050"/>
              </a:solidFill>
            </a:endParaRPr>
          </a:p>
          <a:p>
            <a:pPr defTabSz="457200"/>
            <a:r>
              <a:rPr lang="en-US" dirty="0">
                <a:solidFill>
                  <a:schemeClr val="accent2"/>
                </a:solidFill>
              </a:rPr>
              <a:t>Helium Core fusion complete	</a:t>
            </a:r>
          </a:p>
          <a:p>
            <a:pPr defTabSz="457200"/>
            <a:r>
              <a:rPr lang="en-US" dirty="0"/>
              <a:t>	Fusion proceeds to shell</a:t>
            </a:r>
          </a:p>
          <a:p>
            <a:pPr defTabSz="457200"/>
            <a:r>
              <a:rPr lang="en-US" dirty="0"/>
              <a:t>	</a:t>
            </a:r>
            <a:r>
              <a:rPr lang="en-US" dirty="0">
                <a:solidFill>
                  <a:srgbClr val="92D050"/>
                </a:solidFill>
              </a:rPr>
              <a:t>Asymptotic Giant Branch (AGB)</a:t>
            </a:r>
          </a:p>
          <a:p>
            <a:pPr defTabSz="457200"/>
            <a:endParaRPr lang="en-US" dirty="0"/>
          </a:p>
          <a:p>
            <a:pPr defTabSz="457200"/>
            <a:r>
              <a:rPr lang="en-US" dirty="0">
                <a:solidFill>
                  <a:schemeClr val="accent2"/>
                </a:solidFill>
              </a:rPr>
              <a:t>Stellar Mass Loss</a:t>
            </a:r>
          </a:p>
          <a:p>
            <a:pPr defTabSz="457200"/>
            <a:r>
              <a:rPr lang="en-US" dirty="0"/>
              <a:t>	Stellar Winds, ~10 km / s</a:t>
            </a:r>
          </a:p>
          <a:p>
            <a:pPr defTabSz="457200"/>
            <a:r>
              <a:rPr lang="en-US" dirty="0"/>
              <a:t>	Mass Loss ~50 – 70% </a:t>
            </a:r>
          </a:p>
          <a:p>
            <a:pPr defTabSz="457200"/>
            <a:r>
              <a:rPr lang="en-US" dirty="0"/>
              <a:t>	Decreased opacity</a:t>
            </a:r>
          </a:p>
          <a:p>
            <a:pPr defTabSz="457200"/>
            <a:r>
              <a:rPr lang="en-US" dirty="0"/>
              <a:t>	Temperature “increases”</a:t>
            </a:r>
          </a:p>
          <a:p>
            <a:pPr defTabSz="457200"/>
            <a:endParaRPr lang="en-US" dirty="0"/>
          </a:p>
          <a:p>
            <a:pPr defTabSz="457200"/>
            <a:r>
              <a:rPr lang="en-US" dirty="0">
                <a:solidFill>
                  <a:schemeClr val="accent2"/>
                </a:solidFill>
              </a:rPr>
              <a:t>Core Exposed</a:t>
            </a:r>
          </a:p>
          <a:p>
            <a:pPr defTabSz="457200"/>
            <a:r>
              <a:rPr lang="en-US" dirty="0"/>
              <a:t>	White Dwarf = core remnant</a:t>
            </a:r>
          </a:p>
          <a:p>
            <a:pPr defTabSz="457200"/>
            <a:r>
              <a:rPr lang="en-US" dirty="0"/>
              <a:t>	UV light → Planetary Nebula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82FCEF-AAB1-45CE-B200-9EA1434C1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857" y="1847849"/>
            <a:ext cx="5636563" cy="3846809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6F0EEEE-1FD1-4079-B4AE-077869F7D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93556"/>
            <a:ext cx="5461832" cy="47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5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EE8E-CD3F-4746-B560-CDF34683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Additional Terms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D3680D4-854F-447A-A5B0-FA0318C16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1161937"/>
            <a:ext cx="5511800" cy="4699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D9E558-BDB4-4585-8B6F-E2E38D5D2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88" y="755537"/>
            <a:ext cx="5420292" cy="54202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F3331-F971-4F84-BDEE-7CF6579F6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1849"/>
            <a:ext cx="3932237" cy="4168322"/>
          </a:xfrm>
        </p:spPr>
        <p:txBody>
          <a:bodyPr>
            <a:normAutofit/>
          </a:bodyPr>
          <a:lstStyle/>
          <a:p>
            <a:pPr defTabSz="457200"/>
            <a:endParaRPr lang="en-US" dirty="0">
              <a:solidFill>
                <a:srgbClr val="92D050"/>
              </a:solidFill>
            </a:endParaRPr>
          </a:p>
          <a:p>
            <a:pPr defTabSz="457200"/>
            <a:r>
              <a:rPr lang="en-US" dirty="0">
                <a:solidFill>
                  <a:schemeClr val="accent2"/>
                </a:solidFill>
              </a:rPr>
              <a:t>Main Sequence Turnoff Point	</a:t>
            </a:r>
          </a:p>
          <a:p>
            <a:pPr defTabSz="457200"/>
            <a:r>
              <a:rPr lang="en-US" dirty="0">
                <a:solidFill>
                  <a:schemeClr val="accent2"/>
                </a:solidFill>
              </a:rPr>
              <a:t>	</a:t>
            </a:r>
            <a:r>
              <a:rPr lang="en-US" dirty="0"/>
              <a:t>Last spectral type on MS</a:t>
            </a:r>
          </a:p>
          <a:p>
            <a:pPr defTabSz="457200"/>
            <a:endParaRPr lang="en-US" dirty="0"/>
          </a:p>
          <a:p>
            <a:pPr defTabSz="457200"/>
            <a:r>
              <a:rPr lang="en-US" dirty="0">
                <a:solidFill>
                  <a:schemeClr val="accent2"/>
                </a:solidFill>
              </a:rPr>
              <a:t>Blue Stragglers</a:t>
            </a:r>
          </a:p>
          <a:p>
            <a:pPr marL="457200" indent="-457200" defTabSz="457200"/>
            <a:r>
              <a:rPr lang="en-US" dirty="0"/>
              <a:t>	Main Sequence stars hotter than the Turnoff Point</a:t>
            </a:r>
          </a:p>
          <a:p>
            <a:pPr marL="457200" indent="-457200" defTabSz="457200"/>
            <a:r>
              <a:rPr lang="en-US" dirty="0"/>
              <a:t>	Found near the center</a:t>
            </a:r>
          </a:p>
          <a:p>
            <a:pPr marL="457200" indent="-457200" defTabSz="457200"/>
            <a:r>
              <a:rPr lang="en-US" dirty="0"/>
              <a:t>	</a:t>
            </a:r>
            <a:r>
              <a:rPr lang="en-US" i="1" dirty="0"/>
              <a:t>Why are they there?</a:t>
            </a:r>
          </a:p>
          <a:p>
            <a:pPr marL="457200" indent="-457200" defTabSz="457200"/>
            <a:r>
              <a:rPr lang="en-US" dirty="0"/>
              <a:t>		Mass transfer, stellar mergers</a:t>
            </a:r>
            <a:endParaRPr lang="en-US" i="1" dirty="0"/>
          </a:p>
          <a:p>
            <a:pPr marL="457200" indent="-457200" defTabSz="457200"/>
            <a:endParaRPr lang="en-US" i="1" dirty="0"/>
          </a:p>
          <a:p>
            <a:pPr defTabSz="457200"/>
            <a:r>
              <a:rPr lang="en-US" dirty="0">
                <a:solidFill>
                  <a:schemeClr val="accent2"/>
                </a:solidFill>
              </a:rPr>
              <a:t>RR </a:t>
            </a:r>
            <a:r>
              <a:rPr lang="en-US" dirty="0" err="1">
                <a:solidFill>
                  <a:schemeClr val="accent2"/>
                </a:solidFill>
              </a:rPr>
              <a:t>Lyrae</a:t>
            </a:r>
            <a:r>
              <a:rPr lang="en-US" dirty="0">
                <a:solidFill>
                  <a:schemeClr val="accent2"/>
                </a:solidFill>
              </a:rPr>
              <a:t> Gap</a:t>
            </a:r>
          </a:p>
          <a:p>
            <a:pPr defTabSz="457200"/>
            <a:r>
              <a:rPr lang="en-US" dirty="0"/>
              <a:t>	Pulsating RR </a:t>
            </a:r>
            <a:r>
              <a:rPr lang="en-US" dirty="0" err="1"/>
              <a:t>Lyrae</a:t>
            </a:r>
            <a:r>
              <a:rPr lang="en-US" dirty="0"/>
              <a:t> Stars</a:t>
            </a:r>
          </a:p>
          <a:p>
            <a:pPr defTabSz="457200"/>
            <a:r>
              <a:rPr lang="en-US" dirty="0"/>
              <a:t>	Removed from Figures</a:t>
            </a:r>
          </a:p>
        </p:txBody>
      </p:sp>
    </p:spTree>
    <p:extLst>
      <p:ext uri="{BB962C8B-B14F-4D97-AF65-F5344CB8AC3E}">
        <p14:creationId xmlns:p14="http://schemas.microsoft.com/office/powerpoint/2010/main" val="181963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B3BD-450B-4EF8-8FCB-C799FFC20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Which star is hottest?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8D119-CC4A-48D8-9656-A404FD316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a G5 main sequence star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K2 supergiant</a:t>
            </a:r>
          </a:p>
          <a:p>
            <a:endParaRPr lang="en-US" dirty="0"/>
          </a:p>
          <a:p>
            <a:r>
              <a:rPr lang="en-US" dirty="0"/>
              <a:t>an F3 main sequence star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an F8 horizontal branch giant</a:t>
            </a:r>
          </a:p>
          <a:p>
            <a:endParaRPr lang="en-US" dirty="0"/>
          </a:p>
        </p:txBody>
      </p:sp>
      <p:pic>
        <p:nvPicPr>
          <p:cNvPr id="5" name="Picture 2" descr="https://www.le.ac.uk/ph/faulkes/web/images/hrcolour.jpg">
            <a:extLst>
              <a:ext uri="{FF2B5EF4-FFF2-40B4-BE49-F238E27FC236}">
                <a16:creationId xmlns:a16="http://schemas.microsoft.com/office/drawing/2014/main" id="{C28C11ED-142B-44B5-9688-FC7D370F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881" y="603994"/>
            <a:ext cx="5242441" cy="3588272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blog.theabsolutemagnitude.com/wp-content/uploads/2014/02/OBAFGKM.png">
            <a:extLst>
              <a:ext uri="{FF2B5EF4-FFF2-40B4-BE49-F238E27FC236}">
                <a16:creationId xmlns:a16="http://schemas.microsoft.com/office/drawing/2014/main" id="{2D4CA980-0706-4FAE-ACB2-E7AFC22F9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0"/>
          <a:stretch/>
        </p:blipFill>
        <p:spPr bwMode="auto">
          <a:xfrm>
            <a:off x="5695881" y="4042738"/>
            <a:ext cx="5242442" cy="23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80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FA26-6AD1-45B7-90BE-9F156C72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219165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What’s the distance to the dimmer star with respect to the brighter star?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93C95-7508-49AA-B887-3A8C2625B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08514"/>
            <a:ext cx="3932237" cy="305253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3 times closer</a:t>
            </a:r>
          </a:p>
          <a:p>
            <a:endParaRPr lang="en-US" dirty="0"/>
          </a:p>
          <a:p>
            <a:r>
              <a:rPr lang="en-US" dirty="0"/>
              <a:t>9 times closer</a:t>
            </a:r>
          </a:p>
          <a:p>
            <a:endParaRPr lang="en-US" dirty="0"/>
          </a:p>
          <a:p>
            <a:r>
              <a:rPr lang="en-US" dirty="0"/>
              <a:t>3 times further away</a:t>
            </a:r>
          </a:p>
          <a:p>
            <a:endParaRPr lang="en-US" dirty="0"/>
          </a:p>
          <a:p>
            <a:r>
              <a:rPr lang="en-US" dirty="0"/>
              <a:t>9 times further away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FFC0825-FD8F-475F-8D00-1230AC43D3F9}"/>
              </a:ext>
            </a:extLst>
          </p:cNvPr>
          <p:cNvSpPr txBox="1">
            <a:spLocks/>
          </p:cNvSpPr>
          <p:nvPr/>
        </p:nvSpPr>
        <p:spPr>
          <a:xfrm>
            <a:off x="5678487" y="5861050"/>
            <a:ext cx="5181600" cy="5492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Our Sun is a G2V star</a:t>
            </a:r>
          </a:p>
        </p:txBody>
      </p:sp>
      <p:pic>
        <p:nvPicPr>
          <p:cNvPr id="7" name="Picture 2" descr="https://upload.wikimedia.org/wikipedia/commons/thumb/5/54/Sun_white.jpg/1024px-Sun_white.jpg">
            <a:extLst>
              <a:ext uri="{FF2B5EF4-FFF2-40B4-BE49-F238E27FC236}">
                <a16:creationId xmlns:a16="http://schemas.microsoft.com/office/drawing/2014/main" id="{EFE8D6B4-C1F2-407E-BCFA-9F8F9F3FA5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987425"/>
            <a:ext cx="487362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8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FA26-6AD1-45B7-90BE-9F156C72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219165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What’s the distance to the dimmer star with respect to the brighter star?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0C2EF9-F352-4CBC-B0A4-7E5F1B2C0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1/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1/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=9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=3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0C2EF9-F352-4CBC-B0A4-7E5F1B2C0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93C95-7508-49AA-B887-3A8C2625B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08514"/>
            <a:ext cx="3932237" cy="3052536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3 times closer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9 times closer</a:t>
            </a:r>
          </a:p>
          <a:p>
            <a:endParaRPr lang="en-US" dirty="0"/>
          </a:p>
          <a:p>
            <a:r>
              <a:rPr lang="en-US" dirty="0"/>
              <a:t>3 times further away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9 times further away</a:t>
            </a:r>
          </a:p>
        </p:txBody>
      </p:sp>
    </p:spTree>
    <p:extLst>
      <p:ext uri="{BB962C8B-B14F-4D97-AF65-F5344CB8AC3E}">
        <p14:creationId xmlns:p14="http://schemas.microsoft.com/office/powerpoint/2010/main" val="39748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BD40-6702-4F4F-9E5B-D892C037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 does a color index of B-V = -0.11 mean for a star?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27C7BD-0CED-4828-A976-B272CCF26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9662"/>
            <a:ext cx="6172200" cy="46291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6881B-D134-4C79-8623-29599E0C7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star is more blue than red, so it is a hot star</a:t>
            </a:r>
          </a:p>
          <a:p>
            <a:endParaRPr lang="en-US" dirty="0"/>
          </a:p>
          <a:p>
            <a:r>
              <a:rPr lang="en-US" dirty="0"/>
              <a:t>The star is more blue than red, so it is a cool star</a:t>
            </a:r>
          </a:p>
          <a:p>
            <a:endParaRPr lang="en-US" dirty="0"/>
          </a:p>
          <a:p>
            <a:r>
              <a:rPr lang="en-US" dirty="0"/>
              <a:t>The star is more red than blue, so it is a hot star</a:t>
            </a:r>
          </a:p>
          <a:p>
            <a:endParaRPr lang="en-US" dirty="0"/>
          </a:p>
          <a:p>
            <a:r>
              <a:rPr lang="en-US" dirty="0"/>
              <a:t>The star is more red than blue, so it is a cool star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2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BD40-6702-4F4F-9E5B-D892C037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 does a color index of B-V = -0.11 mean for a star?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D5AC40-E2E9-4654-97C1-4CC5BA16D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439875"/>
            <a:ext cx="6172200" cy="39687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6881B-D134-4C79-8623-29599E0C7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star is more blue than red, so it is a hot star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The star is more blue than red, so it is a cool star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star is more red than blue, so it is a hot star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star is more red than blue, so it is a cool star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8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B887-5F13-4080-A26B-383DC191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star becomes a red giant, it...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9A5C-60D4-4C41-BE15-F2DD8BE3C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increases in temperature and luminosity</a:t>
            </a:r>
          </a:p>
          <a:p>
            <a:endParaRPr lang="en-US" dirty="0"/>
          </a:p>
          <a:p>
            <a:r>
              <a:rPr lang="en-US" dirty="0"/>
              <a:t>decreases in temperature and luminosity</a:t>
            </a:r>
          </a:p>
          <a:p>
            <a:endParaRPr lang="en-US" dirty="0"/>
          </a:p>
          <a:p>
            <a:r>
              <a:rPr lang="en-US" dirty="0"/>
              <a:t>increases in temperature and decreases in luminosity</a:t>
            </a:r>
          </a:p>
          <a:p>
            <a:endParaRPr lang="en-US" dirty="0"/>
          </a:p>
          <a:p>
            <a:r>
              <a:rPr lang="en-US" dirty="0"/>
              <a:t>decreases in temperature and increases in luminosity</a:t>
            </a:r>
          </a:p>
          <a:p>
            <a:endParaRPr lang="en-US" dirty="0"/>
          </a:p>
        </p:txBody>
      </p:sp>
      <p:pic>
        <p:nvPicPr>
          <p:cNvPr id="5" name="Picture 2" descr="http://40.media.tumblr.com/0505b880bfe4ea7720cd8e637fe2bf53/tumblr_ncw2v0gnYt1ro0ixho1_1280.jpg">
            <a:extLst>
              <a:ext uri="{FF2B5EF4-FFF2-40B4-BE49-F238E27FC236}">
                <a16:creationId xmlns:a16="http://schemas.microsoft.com/office/drawing/2014/main" id="{7863E93C-6611-4FAB-AFA0-D7065DCDA0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109662"/>
            <a:ext cx="61722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084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B887-5F13-4080-A26B-383DC191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a star becomes a red giant, it...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99A5C-60D4-4C41-BE15-F2DD8BE3C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increases in temperature and luminosity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decreases in temperature and luminosity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increases in temperature and decreases in luminosity</a:t>
            </a:r>
          </a:p>
          <a:p>
            <a:endParaRPr lang="en-US" dirty="0"/>
          </a:p>
          <a:p>
            <a:r>
              <a:rPr lang="en-US" dirty="0"/>
              <a:t>decreases in temperature and increases in luminosity</a:t>
            </a:r>
          </a:p>
          <a:p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CFA6893-41CB-4CC4-AC1D-09AC42CD1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67" y="987425"/>
            <a:ext cx="4855641" cy="4873625"/>
          </a:xfrm>
        </p:spPr>
      </p:pic>
    </p:spTree>
    <p:extLst>
      <p:ext uri="{BB962C8B-B14F-4D97-AF65-F5344CB8AC3E}">
        <p14:creationId xmlns:p14="http://schemas.microsoft.com/office/powerpoint/2010/main" val="3603573424"/>
      </p:ext>
    </p:extLst>
  </p:cSld>
  <p:clrMapOvr>
    <a:masterClrMapping/>
  </p:clrMapOvr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slides.potx" id="{0C631111-0761-4095-80FF-907E1270642A}" vid="{4C722CC6-EA24-4B9B-A48E-3EC5DC6964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Melancholy abstract design slides</Template>
  <TotalTime>485</TotalTime>
  <Words>505</Words>
  <Application>Microsoft Office PowerPoint</Application>
  <PresentationFormat>Widescreen</PresentationFormat>
  <Paragraphs>265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Cambria Math</vt:lpstr>
      <vt:lpstr>Century Gothic</vt:lpstr>
      <vt:lpstr>Trebuchet MS</vt:lpstr>
      <vt:lpstr>Melancholy abstract design template</vt:lpstr>
      <vt:lpstr>The HR Diagram  &amp; Globular Clusters</vt:lpstr>
      <vt:lpstr>Which star is hottest?</vt:lpstr>
      <vt:lpstr>Which star is hottest?</vt:lpstr>
      <vt:lpstr>What’s the distance to the dimmer star with respect to the brighter star?</vt:lpstr>
      <vt:lpstr>What’s the distance to the dimmer star with respect to the brighter star?</vt:lpstr>
      <vt:lpstr>What does a color index of B-V = -0.11 mean for a star?</vt:lpstr>
      <vt:lpstr>What does a color index of B-V = -0.11 mean for a star?</vt:lpstr>
      <vt:lpstr>When a star becomes a red giant, it...</vt:lpstr>
      <vt:lpstr>When a star becomes a red giant, it...</vt:lpstr>
      <vt:lpstr>Part 1</vt:lpstr>
      <vt:lpstr>Stellar Magnitudes</vt:lpstr>
      <vt:lpstr>Stellar Magnitudes</vt:lpstr>
      <vt:lpstr>Apparent Magnitude</vt:lpstr>
      <vt:lpstr>Apparent Magnitude</vt:lpstr>
      <vt:lpstr>Apparent Magnitude</vt:lpstr>
      <vt:lpstr>Absolute Magnitude</vt:lpstr>
      <vt:lpstr>HR Diagram</vt:lpstr>
      <vt:lpstr>Luminosity Classes</vt:lpstr>
      <vt:lpstr>PowerPoint Presentation</vt:lpstr>
      <vt:lpstr>PowerPoint Presentation</vt:lpstr>
      <vt:lpstr>Stellar Outflows</vt:lpstr>
      <vt:lpstr>Spectral Types</vt:lpstr>
      <vt:lpstr>PowerPoint Presentation</vt:lpstr>
      <vt:lpstr>Part 2</vt:lpstr>
      <vt:lpstr>Globular Clusters</vt:lpstr>
      <vt:lpstr>Globular Clusters</vt:lpstr>
      <vt:lpstr>Stellar Evolution</vt:lpstr>
      <vt:lpstr>Stellar Evolution</vt:lpstr>
      <vt:lpstr>Additional Terms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Globular Clusters</dc:title>
  <dc:creator>Bergie</dc:creator>
  <cp:lastModifiedBy>Bergerud, Brandon M</cp:lastModifiedBy>
  <cp:revision>57</cp:revision>
  <dcterms:created xsi:type="dcterms:W3CDTF">2017-11-07T19:51:44Z</dcterms:created>
  <dcterms:modified xsi:type="dcterms:W3CDTF">2020-03-04T16:27:36Z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